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9"/>
  </p:notesMasterIdLst>
  <p:handoutMasterIdLst>
    <p:handoutMasterId r:id="rId30"/>
  </p:handoutMasterIdLst>
  <p:sldIdLst>
    <p:sldId id="256" r:id="rId3"/>
    <p:sldId id="257" r:id="rId4"/>
    <p:sldId id="259" r:id="rId5"/>
    <p:sldId id="260" r:id="rId6"/>
    <p:sldId id="261" r:id="rId7"/>
    <p:sldId id="289" r:id="rId8"/>
    <p:sldId id="269" r:id="rId9"/>
    <p:sldId id="274" r:id="rId10"/>
    <p:sldId id="290" r:id="rId11"/>
    <p:sldId id="291" r:id="rId12"/>
    <p:sldId id="292" r:id="rId13"/>
    <p:sldId id="262" r:id="rId14"/>
    <p:sldId id="283" r:id="rId15"/>
    <p:sldId id="275" r:id="rId16"/>
    <p:sldId id="293" r:id="rId17"/>
    <p:sldId id="279" r:id="rId18"/>
    <p:sldId id="294" r:id="rId19"/>
    <p:sldId id="270" r:id="rId20"/>
    <p:sldId id="285" r:id="rId21"/>
    <p:sldId id="284" r:id="rId22"/>
    <p:sldId id="271" r:id="rId23"/>
    <p:sldId id="287" r:id="rId24"/>
    <p:sldId id="286" r:id="rId25"/>
    <p:sldId id="272" r:id="rId26"/>
    <p:sldId id="288" r:id="rId27"/>
    <p:sldId id="280" r:id="rId2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CC00"/>
    <a:srgbClr val="FFFF66"/>
    <a:srgbClr val="FFFF99"/>
    <a:srgbClr val="99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9" autoAdjust="0"/>
    <p:restoredTop sz="86377" autoAdjust="0"/>
  </p:normalViewPr>
  <p:slideViewPr>
    <p:cSldViewPr>
      <p:cViewPr varScale="1">
        <p:scale>
          <a:sx n="78" d="100"/>
          <a:sy n="78" d="100"/>
        </p:scale>
        <p:origin x="-113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lemans\AD02\SHARES\Effectiveness\Conference%20Proposals\2012%20AIR%20Proposal\Q1-3%20UG%20Responses%20by%20Grade%20Percentile%20&amp;%20Submission%20Date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lemans\AD02\SHARES\Effectiveness\Conference%20Proposals\2012%20AIR%20Proposal\Q1-3%20UG%20MEAN%20Responses%20by%20Grade%20POINT%20&amp;%20Submission%20Date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lemans\AD02\SHARES\Effectiveness\Conference%20Proposals\2012%20AIR%20Proposal\Q1-3%20UG%20Responses%20by%20Grade%20Percentile%20&amp;%20Submission%20Date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lemans\AD02\SHARES\Effectiveness\Conference%20Proposals\2012%20AIR%20Proposal\Q1-3%20UG%20Responses%20by%20Grade%20Percentile%20&amp;%20Submission%20Date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lemans\AD02\SHARES\Effectiveness\Conference%20Proposals\2012%20AIR%20Proposal\Q1-3%20UG%20MEAN%20Responses%20by%20Grade%20POINT%20&amp;%20Submission%20Dat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jones\Desktop\AIR%20STUDY\MICHAEL\Cassandra\undergraduates509013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jones\Desktop\AIR%20STUDY\MICHAEL\Cassandra\undergraduates509013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lemans\AD02\SHARES\Effectiveness\Conference%20Proposals\2012%20AIR%20Proposal\Q1-3%20UG%20Responses%20by%20Grade%20Percentile%20&amp;%20Submission%20Dat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8"/>
  <c:chart>
    <c:title>
      <c:tx>
        <c:rich>
          <a:bodyPr/>
          <a:lstStyle/>
          <a:p>
            <a:pPr>
              <a:defRPr>
                <a:solidFill>
                  <a:srgbClr val="FFCC00"/>
                </a:solidFill>
              </a:defRPr>
            </a:pPr>
            <a:r>
              <a:rPr lang="en-US" dirty="0">
                <a:solidFill>
                  <a:srgbClr val="FFCC00"/>
                </a:solidFill>
              </a:rPr>
              <a:t>By Level</a:t>
            </a:r>
          </a:p>
        </c:rich>
      </c:tx>
      <c:layout>
        <c:manualLayout>
          <c:xMode val="edge"/>
          <c:yMode val="edge"/>
          <c:x val="0.33461988304093737"/>
          <c:y val="3.333333333333334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5.2134963392733824E-2"/>
          <c:y val="0.27980577427821635"/>
          <c:w val="0.51817009715890772"/>
          <c:h val="0.5979720034995628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  <c:showLeaderLines val="1"/>
          </c:dLbls>
          <c:cat>
            <c:strRef>
              <c:f>Sheet1!$A$2:$A$3</c:f>
              <c:strCache>
                <c:ptCount val="2"/>
                <c:pt idx="0">
                  <c:v>Undergrad</c:v>
                </c:pt>
                <c:pt idx="1">
                  <c:v>Graduate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0.67000000000000248</c:v>
                </c:pt>
                <c:pt idx="1">
                  <c:v>0.33000000000000124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56813625667481471"/>
          <c:y val="0.26762292213473332"/>
          <c:w val="0.35975359761064485"/>
          <c:h val="0.55011548556430445"/>
        </c:manualLayout>
      </c:layout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8"/>
  <c:chart>
    <c:autoTitleDeleted val="1"/>
    <c:plotArea>
      <c:layout/>
      <c:lineChart>
        <c:grouping val="standard"/>
        <c:ser>
          <c:idx val="0"/>
          <c:order val="0"/>
          <c:tx>
            <c:strRef>
              <c:f>'Q1'!$J$19</c:f>
              <c:strCache>
                <c:ptCount val="1"/>
                <c:pt idx="0">
                  <c:v>Overall</c:v>
                </c:pt>
              </c:strCache>
            </c:strRef>
          </c:tx>
          <c:spPr>
            <a:ln w="38100">
              <a:solidFill>
                <a:schemeClr val="accent6">
                  <a:lumMod val="60000"/>
                  <a:lumOff val="40000"/>
                </a:schemeClr>
              </a:solidFill>
            </a:ln>
          </c:spPr>
          <c:marker>
            <c:symbol val="square"/>
            <c:size val="7"/>
            <c:spPr>
              <a:solidFill>
                <a:schemeClr val="accent6">
                  <a:lumMod val="60000"/>
                  <a:lumOff val="40000"/>
                </a:schemeClr>
              </a:solidFill>
            </c:spPr>
          </c:marker>
          <c:cat>
            <c:strRef>
              <c:f>'Q1'!$I$20:$I$24</c:f>
              <c:strCache>
                <c:ptCount val="5"/>
                <c:pt idx="0">
                  <c:v>Very Poor</c:v>
                </c:pt>
                <c:pt idx="1">
                  <c:v>Poor</c:v>
                </c:pt>
                <c:pt idx="2">
                  <c:v>Fair</c:v>
                </c:pt>
                <c:pt idx="3">
                  <c:v>Good</c:v>
                </c:pt>
                <c:pt idx="4">
                  <c:v>Excellent</c:v>
                </c:pt>
              </c:strCache>
            </c:strRef>
          </c:cat>
          <c:val>
            <c:numRef>
              <c:f>'Q1'!$J$20:$J$24</c:f>
              <c:numCache>
                <c:formatCode>0%</c:formatCode>
                <c:ptCount val="5"/>
                <c:pt idx="0">
                  <c:v>2.2312859884836847E-2</c:v>
                </c:pt>
                <c:pt idx="1">
                  <c:v>4.4145873320537425E-2</c:v>
                </c:pt>
                <c:pt idx="2">
                  <c:v>0.12236084452975049</c:v>
                </c:pt>
                <c:pt idx="3">
                  <c:v>0.34956813819577737</c:v>
                </c:pt>
                <c:pt idx="4">
                  <c:v>0.46161228406909788</c:v>
                </c:pt>
              </c:numCache>
            </c:numRef>
          </c:val>
        </c:ser>
        <c:marker val="1"/>
        <c:axId val="38157312"/>
        <c:axId val="38167680"/>
      </c:lineChart>
      <c:catAx>
        <c:axId val="3815731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300"/>
            </a:pPr>
            <a:endParaRPr lang="en-US"/>
          </a:p>
        </c:txPr>
        <c:crossAx val="38167680"/>
        <c:crosses val="autoZero"/>
        <c:auto val="1"/>
        <c:lblAlgn val="ctr"/>
        <c:lblOffset val="100"/>
      </c:catAx>
      <c:valAx>
        <c:axId val="3816768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300"/>
                </a:pPr>
                <a:r>
                  <a:rPr lang="en-US" sz="1300" dirty="0"/>
                  <a:t>Percent </a:t>
                </a:r>
                <a:r>
                  <a:rPr lang="en-US" sz="1300" dirty="0" smtClean="0"/>
                  <a:t>Rating</a:t>
                </a:r>
                <a:endParaRPr lang="en-US" sz="1300" dirty="0"/>
              </a:p>
            </c:rich>
          </c:tx>
          <c:layout/>
        </c:title>
        <c:numFmt formatCode="0%" sourceLinked="1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300"/>
            </a:pPr>
            <a:endParaRPr lang="en-US"/>
          </a:p>
        </c:txPr>
        <c:crossAx val="38157312"/>
        <c:crosses val="autoZero"/>
        <c:crossBetween val="between"/>
      </c:valAx>
      <c:spPr>
        <a:noFill/>
        <a:ln>
          <a:solidFill>
            <a:schemeClr val="tx1"/>
          </a:solidFill>
        </a:ln>
      </c:spPr>
    </c:plotArea>
    <c:legend>
      <c:legendPos val="b"/>
      <c:layout/>
      <c:txPr>
        <a:bodyPr/>
        <a:lstStyle/>
        <a:p>
          <a:pPr>
            <a:defRPr sz="1300"/>
          </a:pPr>
          <a:endParaRPr lang="en-US"/>
        </a:p>
      </c:txPr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8"/>
  <c:chart>
    <c:autoTitleDeleted val="1"/>
    <c:plotArea>
      <c:layout/>
      <c:lineChart>
        <c:grouping val="standard"/>
        <c:ser>
          <c:idx val="0"/>
          <c:order val="0"/>
          <c:tx>
            <c:strRef>
              <c:f>'Q1'!$A$3</c:f>
              <c:strCache>
                <c:ptCount val="1"/>
                <c:pt idx="0">
                  <c:v>Before Exams</c:v>
                </c:pt>
              </c:strCache>
            </c:strRef>
          </c:tx>
          <c:spPr>
            <a:ln w="38100"/>
          </c:spPr>
          <c:cat>
            <c:strRef>
              <c:f>'Q1'!$B$2:$M$2</c:f>
              <c:strCache>
                <c:ptCount val="12"/>
                <c:pt idx="0">
                  <c:v>F</c:v>
                </c:pt>
                <c:pt idx="1">
                  <c:v>D-</c:v>
                </c:pt>
                <c:pt idx="2">
                  <c:v>D</c:v>
                </c:pt>
                <c:pt idx="3">
                  <c:v>D+</c:v>
                </c:pt>
                <c:pt idx="4">
                  <c:v>C-</c:v>
                </c:pt>
                <c:pt idx="5">
                  <c:v>C</c:v>
                </c:pt>
                <c:pt idx="6">
                  <c:v>C+</c:v>
                </c:pt>
                <c:pt idx="7">
                  <c:v>B-</c:v>
                </c:pt>
                <c:pt idx="8">
                  <c:v>B</c:v>
                </c:pt>
                <c:pt idx="9">
                  <c:v>B+</c:v>
                </c:pt>
                <c:pt idx="10">
                  <c:v>A-</c:v>
                </c:pt>
                <c:pt idx="11">
                  <c:v>A</c:v>
                </c:pt>
              </c:strCache>
            </c:strRef>
          </c:cat>
          <c:val>
            <c:numRef>
              <c:f>'Q1'!$B$3:$M$3</c:f>
              <c:numCache>
                <c:formatCode>####.00</c:formatCode>
                <c:ptCount val="12"/>
                <c:pt idx="0">
                  <c:v>3.3401639344262266</c:v>
                </c:pt>
                <c:pt idx="1">
                  <c:v>3.4888888888888867</c:v>
                </c:pt>
                <c:pt idx="2">
                  <c:v>3.5531135531135551</c:v>
                </c:pt>
                <c:pt idx="3">
                  <c:v>3.68</c:v>
                </c:pt>
                <c:pt idx="4">
                  <c:v>3.8190954773869348</c:v>
                </c:pt>
                <c:pt idx="5">
                  <c:v>3.9451287793952972</c:v>
                </c:pt>
                <c:pt idx="6">
                  <c:v>4.0328515111695085</c:v>
                </c:pt>
                <c:pt idx="7">
                  <c:v>4.1062959934587084</c:v>
                </c:pt>
                <c:pt idx="8">
                  <c:v>4.1189038550859198</c:v>
                </c:pt>
                <c:pt idx="9">
                  <c:v>4.1934246575342398</c:v>
                </c:pt>
                <c:pt idx="10">
                  <c:v>4.1918225315354443</c:v>
                </c:pt>
                <c:pt idx="11">
                  <c:v>4.3283425269240876</c:v>
                </c:pt>
              </c:numCache>
            </c:numRef>
          </c:val>
        </c:ser>
        <c:ser>
          <c:idx val="1"/>
          <c:order val="1"/>
          <c:tx>
            <c:strRef>
              <c:f>'Q1'!$A$4</c:f>
              <c:strCache>
                <c:ptCount val="1"/>
                <c:pt idx="0">
                  <c:v>During Exams</c:v>
                </c:pt>
              </c:strCache>
            </c:strRef>
          </c:tx>
          <c:spPr>
            <a:ln w="38100"/>
          </c:spPr>
          <c:cat>
            <c:strRef>
              <c:f>'Q1'!$B$2:$M$2</c:f>
              <c:strCache>
                <c:ptCount val="12"/>
                <c:pt idx="0">
                  <c:v>F</c:v>
                </c:pt>
                <c:pt idx="1">
                  <c:v>D-</c:v>
                </c:pt>
                <c:pt idx="2">
                  <c:v>D</c:v>
                </c:pt>
                <c:pt idx="3">
                  <c:v>D+</c:v>
                </c:pt>
                <c:pt idx="4">
                  <c:v>C-</c:v>
                </c:pt>
                <c:pt idx="5">
                  <c:v>C</c:v>
                </c:pt>
                <c:pt idx="6">
                  <c:v>C+</c:v>
                </c:pt>
                <c:pt idx="7">
                  <c:v>B-</c:v>
                </c:pt>
                <c:pt idx="8">
                  <c:v>B</c:v>
                </c:pt>
                <c:pt idx="9">
                  <c:v>B+</c:v>
                </c:pt>
                <c:pt idx="10">
                  <c:v>A-</c:v>
                </c:pt>
                <c:pt idx="11">
                  <c:v>A</c:v>
                </c:pt>
              </c:strCache>
            </c:strRef>
          </c:cat>
          <c:val>
            <c:numRef>
              <c:f>'Q1'!$B$4:$M$4</c:f>
              <c:numCache>
                <c:formatCode>####.00</c:formatCode>
                <c:ptCount val="12"/>
                <c:pt idx="0">
                  <c:v>3.3367346938775508</c:v>
                </c:pt>
                <c:pt idx="1">
                  <c:v>3.7777777777777843</c:v>
                </c:pt>
                <c:pt idx="2">
                  <c:v>3.7428571428571442</c:v>
                </c:pt>
                <c:pt idx="3">
                  <c:v>3.8727272727272752</c:v>
                </c:pt>
                <c:pt idx="4">
                  <c:v>3.7888198757764013</c:v>
                </c:pt>
                <c:pt idx="5">
                  <c:v>3.8848684210526279</c:v>
                </c:pt>
                <c:pt idx="6">
                  <c:v>4.1164658634538149</c:v>
                </c:pt>
                <c:pt idx="7">
                  <c:v>4.242894056847538</c:v>
                </c:pt>
                <c:pt idx="8">
                  <c:v>4.2188976377952745</c:v>
                </c:pt>
                <c:pt idx="9">
                  <c:v>4.2578124999999956</c:v>
                </c:pt>
                <c:pt idx="10">
                  <c:v>4.2438271604938347</c:v>
                </c:pt>
                <c:pt idx="11">
                  <c:v>4.3991811668372476</c:v>
                </c:pt>
              </c:numCache>
            </c:numRef>
          </c:val>
        </c:ser>
        <c:marker val="1"/>
        <c:axId val="38205312"/>
        <c:axId val="38206848"/>
      </c:lineChart>
      <c:catAx>
        <c:axId val="3820531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300"/>
            </a:pPr>
            <a:endParaRPr lang="en-US"/>
          </a:p>
        </c:txPr>
        <c:crossAx val="38206848"/>
        <c:crosses val="autoZero"/>
        <c:auto val="1"/>
        <c:lblAlgn val="ctr"/>
        <c:lblOffset val="100"/>
      </c:catAx>
      <c:valAx>
        <c:axId val="3820684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300"/>
                </a:pPr>
                <a:r>
                  <a:rPr lang="en-US" sz="1300"/>
                  <a:t>Mean Score</a:t>
                </a:r>
              </a:p>
            </c:rich>
          </c:tx>
          <c:layout/>
        </c:title>
        <c:numFmt formatCode="####.00" sourceLinked="1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300"/>
            </a:pPr>
            <a:endParaRPr lang="en-US"/>
          </a:p>
        </c:txPr>
        <c:crossAx val="38205312"/>
        <c:crosses val="autoZero"/>
        <c:crossBetween val="between"/>
      </c:valAx>
      <c:spPr>
        <a:ln>
          <a:solidFill>
            <a:schemeClr val="tx1"/>
          </a:solidFill>
        </a:ln>
      </c:spPr>
    </c:plotArea>
    <c:legend>
      <c:legendPos val="b"/>
      <c:layout/>
      <c:txPr>
        <a:bodyPr/>
        <a:lstStyle/>
        <a:p>
          <a:pPr>
            <a:defRPr sz="1300"/>
          </a:pPr>
          <a:endParaRPr lang="en-US"/>
        </a:p>
      </c:txPr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8"/>
  <c:chart>
    <c:autoTitleDeleted val="1"/>
    <c:plotArea>
      <c:layout/>
      <c:lineChart>
        <c:grouping val="standard"/>
        <c:ser>
          <c:idx val="0"/>
          <c:order val="0"/>
          <c:tx>
            <c:strRef>
              <c:f>'Q2'!$J$4</c:f>
              <c:strCache>
                <c:ptCount val="1"/>
                <c:pt idx="0">
                  <c:v>Overall</c:v>
                </c:pt>
              </c:strCache>
            </c:strRef>
          </c:tx>
          <c:spPr>
            <a:ln w="38100"/>
          </c:spPr>
          <c:cat>
            <c:strRef>
              <c:f>'Q2'!$I$5:$I$9</c:f>
              <c:strCache>
                <c:ptCount val="5"/>
                <c:pt idx="0">
                  <c:v>Very Poor</c:v>
                </c:pt>
                <c:pt idx="1">
                  <c:v>Poor</c:v>
                </c:pt>
                <c:pt idx="2">
                  <c:v>Fair</c:v>
                </c:pt>
                <c:pt idx="3">
                  <c:v>Good</c:v>
                </c:pt>
                <c:pt idx="4">
                  <c:v>Excellent</c:v>
                </c:pt>
              </c:strCache>
            </c:strRef>
          </c:cat>
          <c:val>
            <c:numRef>
              <c:f>'Q2'!$J$5:$J$9</c:f>
              <c:numCache>
                <c:formatCode>0%</c:formatCode>
                <c:ptCount val="5"/>
                <c:pt idx="0">
                  <c:v>3.1840219986974588E-2</c:v>
                </c:pt>
                <c:pt idx="1">
                  <c:v>4.551704175410682E-2</c:v>
                </c:pt>
                <c:pt idx="2">
                  <c:v>0.13358419567262494</c:v>
                </c:pt>
                <c:pt idx="3">
                  <c:v>0.32469787973080655</c:v>
                </c:pt>
                <c:pt idx="4">
                  <c:v>0.46436066285548994</c:v>
                </c:pt>
              </c:numCache>
            </c:numRef>
          </c:val>
        </c:ser>
        <c:marker val="1"/>
        <c:axId val="38185216"/>
        <c:axId val="38114432"/>
      </c:lineChart>
      <c:catAx>
        <c:axId val="3818521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300"/>
            </a:pPr>
            <a:endParaRPr lang="en-US"/>
          </a:p>
        </c:txPr>
        <c:crossAx val="38114432"/>
        <c:crosses val="autoZero"/>
        <c:auto val="1"/>
        <c:lblAlgn val="ctr"/>
        <c:lblOffset val="100"/>
      </c:catAx>
      <c:valAx>
        <c:axId val="3811443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300"/>
                </a:pPr>
                <a:r>
                  <a:rPr lang="en-US" sz="1300" dirty="0"/>
                  <a:t>Percent </a:t>
                </a:r>
                <a:r>
                  <a:rPr lang="en-US" sz="1300" dirty="0" smtClean="0"/>
                  <a:t>Rating</a:t>
                </a:r>
                <a:endParaRPr lang="en-US" sz="1300" dirty="0"/>
              </a:p>
            </c:rich>
          </c:tx>
          <c:layout/>
        </c:title>
        <c:numFmt formatCode="0%" sourceLinked="1"/>
        <c:majorTickMark val="none"/>
        <c:tickLblPos val="nextTo"/>
        <c:txPr>
          <a:bodyPr/>
          <a:lstStyle/>
          <a:p>
            <a:pPr>
              <a:defRPr sz="1300"/>
            </a:pPr>
            <a:endParaRPr lang="en-US"/>
          </a:p>
        </c:txPr>
        <c:crossAx val="38185216"/>
        <c:crosses val="autoZero"/>
        <c:crossBetween val="between"/>
      </c:valAx>
      <c:spPr>
        <a:ln w="6350">
          <a:solidFill>
            <a:schemeClr val="tx1"/>
          </a:solidFill>
        </a:ln>
      </c:spPr>
    </c:plotArea>
    <c:legend>
      <c:legendPos val="b"/>
      <c:layout/>
      <c:txPr>
        <a:bodyPr/>
        <a:lstStyle/>
        <a:p>
          <a:pPr>
            <a:defRPr sz="1300"/>
          </a:pPr>
          <a:endParaRPr lang="en-US"/>
        </a:p>
      </c:txPr>
    </c:legend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8"/>
  <c:chart>
    <c:autoTitleDeleted val="1"/>
    <c:plotArea>
      <c:layout/>
      <c:lineChart>
        <c:grouping val="standard"/>
        <c:ser>
          <c:idx val="0"/>
          <c:order val="0"/>
          <c:tx>
            <c:strRef>
              <c:f>'Q2'!$J$19</c:f>
              <c:strCache>
                <c:ptCount val="1"/>
                <c:pt idx="0">
                  <c:v>Overall</c:v>
                </c:pt>
              </c:strCache>
            </c:strRef>
          </c:tx>
          <c:spPr>
            <a:ln w="38100">
              <a:solidFill>
                <a:schemeClr val="accent6">
                  <a:lumMod val="60000"/>
                  <a:lumOff val="40000"/>
                </a:schemeClr>
              </a:solidFill>
            </a:ln>
          </c:spPr>
          <c:marker>
            <c:symbol val="square"/>
            <c:size val="7"/>
            <c:spPr>
              <a:solidFill>
                <a:schemeClr val="accent6">
                  <a:lumMod val="60000"/>
                  <a:lumOff val="40000"/>
                </a:schemeClr>
              </a:solidFill>
            </c:spPr>
          </c:marker>
          <c:cat>
            <c:strRef>
              <c:f>'Q2'!$I$20:$I$24</c:f>
              <c:strCache>
                <c:ptCount val="5"/>
                <c:pt idx="0">
                  <c:v>Very Poor</c:v>
                </c:pt>
                <c:pt idx="1">
                  <c:v>Poor</c:v>
                </c:pt>
                <c:pt idx="2">
                  <c:v>Fair</c:v>
                </c:pt>
                <c:pt idx="3">
                  <c:v>Good</c:v>
                </c:pt>
                <c:pt idx="4">
                  <c:v>Excellent</c:v>
                </c:pt>
              </c:strCache>
            </c:strRef>
          </c:cat>
          <c:val>
            <c:numRef>
              <c:f>'Q2'!$J$20:$J$24</c:f>
              <c:numCache>
                <c:formatCode>0%</c:formatCode>
                <c:ptCount val="5"/>
                <c:pt idx="0">
                  <c:v>2.8248587570621472E-2</c:v>
                </c:pt>
                <c:pt idx="1">
                  <c:v>4.9619258167526409E-2</c:v>
                </c:pt>
                <c:pt idx="2">
                  <c:v>0.12650454433800037</c:v>
                </c:pt>
                <c:pt idx="3">
                  <c:v>0.3087693441414886</c:v>
                </c:pt>
                <c:pt idx="4">
                  <c:v>0.48685826578236446</c:v>
                </c:pt>
              </c:numCache>
            </c:numRef>
          </c:val>
        </c:ser>
        <c:marker val="1"/>
        <c:axId val="38285696"/>
        <c:axId val="38287616"/>
      </c:lineChart>
      <c:catAx>
        <c:axId val="3828569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300"/>
            </a:pPr>
            <a:endParaRPr lang="en-US"/>
          </a:p>
        </c:txPr>
        <c:crossAx val="38287616"/>
        <c:crosses val="autoZero"/>
        <c:auto val="1"/>
        <c:lblAlgn val="ctr"/>
        <c:lblOffset val="100"/>
      </c:catAx>
      <c:valAx>
        <c:axId val="38287616"/>
        <c:scaling>
          <c:orientation val="minMax"/>
          <c:max val="0.5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300"/>
                </a:pPr>
                <a:r>
                  <a:rPr lang="en-US" sz="1300" dirty="0"/>
                  <a:t>Percent </a:t>
                </a:r>
                <a:r>
                  <a:rPr lang="en-US" sz="1300" dirty="0" smtClean="0"/>
                  <a:t>Rating</a:t>
                </a:r>
                <a:endParaRPr lang="en-US" sz="1300" dirty="0"/>
              </a:p>
            </c:rich>
          </c:tx>
          <c:layout/>
        </c:title>
        <c:numFmt formatCode="0%" sourceLinked="1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300"/>
            </a:pPr>
            <a:endParaRPr lang="en-US"/>
          </a:p>
        </c:txPr>
        <c:crossAx val="38285696"/>
        <c:crosses val="autoZero"/>
        <c:crossBetween val="between"/>
      </c:valAx>
      <c:spPr>
        <a:ln>
          <a:solidFill>
            <a:schemeClr val="tx1"/>
          </a:solidFill>
        </a:ln>
      </c:spPr>
    </c:plotArea>
    <c:legend>
      <c:legendPos val="b"/>
      <c:layout/>
      <c:txPr>
        <a:bodyPr/>
        <a:lstStyle/>
        <a:p>
          <a:pPr>
            <a:defRPr sz="1300"/>
          </a:pPr>
          <a:endParaRPr lang="en-US"/>
        </a:p>
      </c:txPr>
    </c:legend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8"/>
  <c:chart>
    <c:autoTitleDeleted val="1"/>
    <c:plotArea>
      <c:layout/>
      <c:lineChart>
        <c:grouping val="standard"/>
        <c:ser>
          <c:idx val="0"/>
          <c:order val="0"/>
          <c:tx>
            <c:strRef>
              <c:f>'Q2'!$A$3</c:f>
              <c:strCache>
                <c:ptCount val="1"/>
                <c:pt idx="0">
                  <c:v>Before Exams</c:v>
                </c:pt>
              </c:strCache>
            </c:strRef>
          </c:tx>
          <c:spPr>
            <a:ln w="38100"/>
          </c:spPr>
          <c:cat>
            <c:strRef>
              <c:f>'Q2'!$B$2:$M$2</c:f>
              <c:strCache>
                <c:ptCount val="12"/>
                <c:pt idx="0">
                  <c:v>F</c:v>
                </c:pt>
                <c:pt idx="1">
                  <c:v>D-</c:v>
                </c:pt>
                <c:pt idx="2">
                  <c:v>D</c:v>
                </c:pt>
                <c:pt idx="3">
                  <c:v>D+</c:v>
                </c:pt>
                <c:pt idx="4">
                  <c:v>C-</c:v>
                </c:pt>
                <c:pt idx="5">
                  <c:v>C</c:v>
                </c:pt>
                <c:pt idx="6">
                  <c:v>C+</c:v>
                </c:pt>
                <c:pt idx="7">
                  <c:v>B-</c:v>
                </c:pt>
                <c:pt idx="8">
                  <c:v>B</c:v>
                </c:pt>
                <c:pt idx="9">
                  <c:v>B+</c:v>
                </c:pt>
                <c:pt idx="10">
                  <c:v>A-</c:v>
                </c:pt>
                <c:pt idx="11">
                  <c:v>A</c:v>
                </c:pt>
              </c:strCache>
            </c:strRef>
          </c:cat>
          <c:val>
            <c:numRef>
              <c:f>'Q2'!$B$3:$M$3</c:f>
              <c:numCache>
                <c:formatCode>####.00</c:formatCode>
                <c:ptCount val="12"/>
                <c:pt idx="0">
                  <c:v>3.4184100418410042</c:v>
                </c:pt>
                <c:pt idx="1">
                  <c:v>3.6022727272727271</c:v>
                </c:pt>
                <c:pt idx="2">
                  <c:v>3.6098484848484786</c:v>
                </c:pt>
                <c:pt idx="3">
                  <c:v>3.8310810810810807</c:v>
                </c:pt>
                <c:pt idx="4">
                  <c:v>3.8469387755102038</c:v>
                </c:pt>
                <c:pt idx="5">
                  <c:v>3.9457274826789841</c:v>
                </c:pt>
                <c:pt idx="6">
                  <c:v>4.0389261744966474</c:v>
                </c:pt>
                <c:pt idx="7">
                  <c:v>4.0749375520399598</c:v>
                </c:pt>
                <c:pt idx="8">
                  <c:v>4.1038095238095238</c:v>
                </c:pt>
                <c:pt idx="9">
                  <c:v>4.2053721320649133</c:v>
                </c:pt>
                <c:pt idx="10">
                  <c:v>4.1971326164874405</c:v>
                </c:pt>
                <c:pt idx="11">
                  <c:v>4.3412868632707777</c:v>
                </c:pt>
              </c:numCache>
            </c:numRef>
          </c:val>
        </c:ser>
        <c:ser>
          <c:idx val="1"/>
          <c:order val="1"/>
          <c:tx>
            <c:strRef>
              <c:f>'Q2'!$A$4</c:f>
              <c:strCache>
                <c:ptCount val="1"/>
                <c:pt idx="0">
                  <c:v>During Exams</c:v>
                </c:pt>
              </c:strCache>
            </c:strRef>
          </c:tx>
          <c:spPr>
            <a:ln w="38100"/>
          </c:spPr>
          <c:cat>
            <c:strRef>
              <c:f>'Q2'!$B$2:$M$2</c:f>
              <c:strCache>
                <c:ptCount val="12"/>
                <c:pt idx="0">
                  <c:v>F</c:v>
                </c:pt>
                <c:pt idx="1">
                  <c:v>D-</c:v>
                </c:pt>
                <c:pt idx="2">
                  <c:v>D</c:v>
                </c:pt>
                <c:pt idx="3">
                  <c:v>D+</c:v>
                </c:pt>
                <c:pt idx="4">
                  <c:v>C-</c:v>
                </c:pt>
                <c:pt idx="5">
                  <c:v>C</c:v>
                </c:pt>
                <c:pt idx="6">
                  <c:v>C+</c:v>
                </c:pt>
                <c:pt idx="7">
                  <c:v>B-</c:v>
                </c:pt>
                <c:pt idx="8">
                  <c:v>B</c:v>
                </c:pt>
                <c:pt idx="9">
                  <c:v>B+</c:v>
                </c:pt>
                <c:pt idx="10">
                  <c:v>A-</c:v>
                </c:pt>
                <c:pt idx="11">
                  <c:v>A</c:v>
                </c:pt>
              </c:strCache>
            </c:strRef>
          </c:cat>
          <c:val>
            <c:numRef>
              <c:f>'Q2'!$B$4:$M$4</c:f>
              <c:numCache>
                <c:formatCode>####.00</c:formatCode>
                <c:ptCount val="12"/>
                <c:pt idx="0">
                  <c:v>3.3469387755102038</c:v>
                </c:pt>
                <c:pt idx="1">
                  <c:v>4</c:v>
                </c:pt>
                <c:pt idx="2">
                  <c:v>3.7422680412371152</c:v>
                </c:pt>
                <c:pt idx="3">
                  <c:v>3.8333333333333335</c:v>
                </c:pt>
                <c:pt idx="4">
                  <c:v>3.8227848101265822</c:v>
                </c:pt>
                <c:pt idx="5">
                  <c:v>3.8</c:v>
                </c:pt>
                <c:pt idx="6">
                  <c:v>4.094650205761317</c:v>
                </c:pt>
                <c:pt idx="7">
                  <c:v>4.2052631578947448</c:v>
                </c:pt>
                <c:pt idx="8">
                  <c:v>4.2200956937799043</c:v>
                </c:pt>
                <c:pt idx="9">
                  <c:v>4.2550200803212874</c:v>
                </c:pt>
                <c:pt idx="10">
                  <c:v>4.2082018927444853</c:v>
                </c:pt>
                <c:pt idx="11">
                  <c:v>4.4209424083769635</c:v>
                </c:pt>
              </c:numCache>
            </c:numRef>
          </c:val>
        </c:ser>
        <c:marker val="1"/>
        <c:axId val="38321152"/>
        <c:axId val="38327040"/>
      </c:lineChart>
      <c:catAx>
        <c:axId val="3832115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300"/>
            </a:pPr>
            <a:endParaRPr lang="en-US"/>
          </a:p>
        </c:txPr>
        <c:crossAx val="38327040"/>
        <c:crosses val="autoZero"/>
        <c:auto val="1"/>
        <c:lblAlgn val="ctr"/>
        <c:lblOffset val="100"/>
      </c:catAx>
      <c:valAx>
        <c:axId val="3832704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300" dirty="0" smtClean="0"/>
                  <a:t>Mean Score</a:t>
                </a:r>
                <a:endParaRPr lang="en-US" sz="1300" dirty="0"/>
              </a:p>
            </c:rich>
          </c:tx>
          <c:layout/>
        </c:title>
        <c:numFmt formatCode="####.00" sourceLinked="1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300"/>
            </a:pPr>
            <a:endParaRPr lang="en-US"/>
          </a:p>
        </c:txPr>
        <c:crossAx val="38321152"/>
        <c:crosses val="autoZero"/>
        <c:crossBetween val="between"/>
      </c:valAx>
      <c:spPr>
        <a:ln>
          <a:solidFill>
            <a:schemeClr val="tx1"/>
          </a:solidFill>
        </a:ln>
      </c:spPr>
    </c:plotArea>
    <c:legend>
      <c:legendPos val="b"/>
      <c:layout/>
      <c:txPr>
        <a:bodyPr/>
        <a:lstStyle/>
        <a:p>
          <a:pPr>
            <a:defRPr sz="1300"/>
          </a:pPr>
          <a:endParaRPr lang="en-US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8"/>
  <c:chart>
    <c:title>
      <c:tx>
        <c:rich>
          <a:bodyPr/>
          <a:lstStyle/>
          <a:p>
            <a:pPr>
              <a:defRPr>
                <a:solidFill>
                  <a:srgbClr val="FFCC00"/>
                </a:solidFill>
              </a:defRPr>
            </a:pPr>
            <a:r>
              <a:rPr lang="en-US" dirty="0">
                <a:solidFill>
                  <a:srgbClr val="FFCC00"/>
                </a:solidFill>
              </a:rPr>
              <a:t>By </a:t>
            </a:r>
            <a:r>
              <a:rPr lang="en-US" dirty="0" smtClean="0">
                <a:solidFill>
                  <a:srgbClr val="FFCC00"/>
                </a:solidFill>
              </a:rPr>
              <a:t>Gender</a:t>
            </a:r>
            <a:endParaRPr lang="en-US" dirty="0">
              <a:solidFill>
                <a:srgbClr val="FFCC00"/>
              </a:solidFill>
            </a:endParaRPr>
          </a:p>
        </c:rich>
      </c:tx>
      <c:layout>
        <c:manualLayout>
          <c:xMode val="edge"/>
          <c:yMode val="edge"/>
          <c:x val="0.37517283216956537"/>
          <c:y val="3.333333333333334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9.4339622641509524E-2"/>
          <c:y val="0.26313910761154824"/>
          <c:w val="0.56716040211954821"/>
          <c:h val="0.6535275590551186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  <c:showLeaderLines val="1"/>
          </c:dLbls>
          <c:cat>
            <c:strRef>
              <c:f>Sheet1!$A$2:$A$3</c:f>
              <c:strCache>
                <c:ptCount val="2"/>
                <c:pt idx="0">
                  <c:v>Female</c:v>
                </c:pt>
                <c:pt idx="1">
                  <c:v>Male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0.72000000000000064</c:v>
                </c:pt>
                <c:pt idx="1">
                  <c:v>0.28000000000000008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5824691724855522"/>
          <c:y val="0.26762292213473332"/>
          <c:w val="0.28200465507849282"/>
          <c:h val="0.55011548556430445"/>
        </c:manualLayout>
      </c:layout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8"/>
  <c:chart>
    <c:title>
      <c:tx>
        <c:rich>
          <a:bodyPr/>
          <a:lstStyle/>
          <a:p>
            <a:pPr>
              <a:defRPr>
                <a:solidFill>
                  <a:srgbClr val="FFCC00"/>
                </a:solidFill>
              </a:defRPr>
            </a:pPr>
            <a:r>
              <a:rPr lang="en-US" dirty="0">
                <a:solidFill>
                  <a:srgbClr val="FFCC00"/>
                </a:solidFill>
              </a:rPr>
              <a:t>By </a:t>
            </a:r>
            <a:r>
              <a:rPr lang="en-US" dirty="0" smtClean="0">
                <a:solidFill>
                  <a:srgbClr val="FFCC00"/>
                </a:solidFill>
              </a:rPr>
              <a:t>Race/Ethnicity</a:t>
            </a:r>
            <a:endParaRPr lang="en-US" dirty="0">
              <a:solidFill>
                <a:srgbClr val="FFCC00"/>
              </a:solidFill>
            </a:endParaRP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7.6965071673733093E-2"/>
          <c:y val="0.32980577427821711"/>
          <c:w val="0.58140610447887553"/>
          <c:h val="0.59241644794400417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  <c:showLeaderLines val="1"/>
          </c:dLbls>
          <c:cat>
            <c:strRef>
              <c:f>Sheet1!$A$2:$A$5</c:f>
              <c:strCache>
                <c:ptCount val="4"/>
                <c:pt idx="0">
                  <c:v>White</c:v>
                </c:pt>
                <c:pt idx="1">
                  <c:v>Minority</c:v>
                </c:pt>
                <c:pt idx="2">
                  <c:v>Nonresident</c:v>
                </c:pt>
                <c:pt idx="3">
                  <c:v>Unknown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0.47000000000000008</c:v>
                </c:pt>
                <c:pt idx="1">
                  <c:v>0.38000000000000106</c:v>
                </c:pt>
                <c:pt idx="2">
                  <c:v>9.0000000000000024E-2</c:v>
                </c:pt>
                <c:pt idx="3">
                  <c:v>6.0000000000000032E-2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4221975277283883"/>
          <c:y val="0.19959623797025391"/>
          <c:w val="0.30432118364236915"/>
          <c:h val="0.80040376202974617"/>
        </c:manualLayout>
      </c:layout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8"/>
  <c:chart>
    <c:title>
      <c:tx>
        <c:rich>
          <a:bodyPr/>
          <a:lstStyle/>
          <a:p>
            <a:pPr>
              <a:defRPr>
                <a:solidFill>
                  <a:srgbClr val="FFCC00"/>
                </a:solidFill>
              </a:defRPr>
            </a:pPr>
            <a:r>
              <a:rPr lang="en-US" dirty="0">
                <a:solidFill>
                  <a:srgbClr val="FFCC00"/>
                </a:solidFill>
              </a:rPr>
              <a:t>By </a:t>
            </a:r>
            <a:r>
              <a:rPr lang="en-US" dirty="0" smtClean="0">
                <a:solidFill>
                  <a:srgbClr val="FFCC00"/>
                </a:solidFill>
              </a:rPr>
              <a:t>Home State</a:t>
            </a:r>
            <a:endParaRPr lang="en-US" dirty="0">
              <a:solidFill>
                <a:srgbClr val="FFCC00"/>
              </a:solidFill>
            </a:endParaRP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6.3400220133773832E-2"/>
          <c:y val="0.29091688538932847"/>
          <c:w val="0.58140610447887553"/>
          <c:h val="0.59241644794400417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2"/>
              <c:layout>
                <c:manualLayout>
                  <c:x val="1.540745914825168E-2"/>
                  <c:y val="-0.19739282589676291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  <c:showLeaderLines val="1"/>
          </c:dLbls>
          <c:cat>
            <c:strRef>
              <c:f>Sheet1!$A$2:$A$5</c:f>
              <c:strCache>
                <c:ptCount val="4"/>
                <c:pt idx="0">
                  <c:v>VA</c:v>
                </c:pt>
                <c:pt idx="1">
                  <c:v>MD</c:v>
                </c:pt>
                <c:pt idx="2">
                  <c:v>DC</c:v>
                </c:pt>
                <c:pt idx="3">
                  <c:v>Other/Intn'l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0.59</c:v>
                </c:pt>
                <c:pt idx="1">
                  <c:v>0.15000000000000024</c:v>
                </c:pt>
                <c:pt idx="2">
                  <c:v>4.0000000000000022E-2</c:v>
                </c:pt>
                <c:pt idx="3">
                  <c:v>0.22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2877889255778996"/>
          <c:y val="0.19959623797025391"/>
          <c:w val="0.30432118364236893"/>
          <c:h val="0.80040376202974617"/>
        </c:manualLayout>
      </c:layout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8"/>
  <c:chart>
    <c:title>
      <c:tx>
        <c:rich>
          <a:bodyPr/>
          <a:lstStyle/>
          <a:p>
            <a:pPr>
              <a:defRPr>
                <a:solidFill>
                  <a:srgbClr val="FFCC00"/>
                </a:solidFill>
              </a:defRPr>
            </a:pPr>
            <a:r>
              <a:rPr lang="en-US" dirty="0">
                <a:solidFill>
                  <a:srgbClr val="FFCC00"/>
                </a:solidFill>
              </a:rPr>
              <a:t>Fall Term </a:t>
            </a:r>
            <a:r>
              <a:rPr lang="en-US" dirty="0" smtClean="0">
                <a:solidFill>
                  <a:srgbClr val="FFCC00"/>
                </a:solidFill>
              </a:rPr>
              <a:t>Response Rates </a:t>
            </a:r>
            <a:r>
              <a:rPr lang="en-US" dirty="0">
                <a:solidFill>
                  <a:srgbClr val="FFCC00"/>
                </a:solidFill>
              </a:rPr>
              <a:t>by Submission </a:t>
            </a:r>
            <a:r>
              <a:rPr lang="en-US" dirty="0" smtClean="0">
                <a:solidFill>
                  <a:srgbClr val="FFCC00"/>
                </a:solidFill>
              </a:rPr>
              <a:t>Date</a:t>
            </a:r>
            <a:endParaRPr lang="en-US" dirty="0">
              <a:solidFill>
                <a:srgbClr val="FFCC00"/>
              </a:solidFill>
            </a:endParaRP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Last Day of Class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Fall 2007      No exam dates</c:v>
                </c:pt>
                <c:pt idx="1">
                  <c:v>Fall 2008 Exam dates included</c:v>
                </c:pt>
                <c:pt idx="2">
                  <c:v>Fall 2009 Exam dates included</c:v>
                </c:pt>
                <c:pt idx="3">
                  <c:v>Fall 2010 Available during entire exam period</c:v>
                </c:pt>
                <c:pt idx="4">
                  <c:v>Fall 2011 Available beyond exam period</c:v>
                </c:pt>
                <c:pt idx="5">
                  <c:v>Fall 2012 Available beyond exam period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0.62000000000000144</c:v>
                </c:pt>
                <c:pt idx="1">
                  <c:v>0.38000000000000084</c:v>
                </c:pt>
                <c:pt idx="2">
                  <c:v>0.33000000000000096</c:v>
                </c:pt>
                <c:pt idx="3">
                  <c:v>0.36000000000000032</c:v>
                </c:pt>
                <c:pt idx="4">
                  <c:v>0.31000000000000072</c:v>
                </c:pt>
                <c:pt idx="5">
                  <c:v>0.37000000000000038</c:v>
                </c:pt>
              </c:numCache>
            </c:numRef>
          </c:val>
        </c:ser>
        <c:dLbls>
          <c:showVal val="1"/>
        </c:dLbls>
        <c:overlap val="-25"/>
        <c:axId val="90325760"/>
        <c:axId val="90327296"/>
      </c:barChart>
      <c:catAx>
        <c:axId val="90325760"/>
        <c:scaling>
          <c:orientation val="minMax"/>
        </c:scaling>
        <c:axPos val="b"/>
        <c:majorTickMark val="none"/>
        <c:tickLblPos val="nextTo"/>
        <c:crossAx val="90327296"/>
        <c:crosses val="autoZero"/>
        <c:auto val="1"/>
        <c:lblAlgn val="ctr"/>
        <c:lblOffset val="100"/>
      </c:catAx>
      <c:valAx>
        <c:axId val="90327296"/>
        <c:scaling>
          <c:orientation val="minMax"/>
        </c:scaling>
        <c:delete val="1"/>
        <c:axPos val="l"/>
        <c:numFmt formatCode="0%" sourceLinked="1"/>
        <c:tickLblPos val="none"/>
        <c:crossAx val="90325760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8"/>
  <c:chart>
    <c:title>
      <c:tx>
        <c:rich>
          <a:bodyPr/>
          <a:lstStyle/>
          <a:p>
            <a:pPr>
              <a:defRPr>
                <a:solidFill>
                  <a:srgbClr val="FFCC00"/>
                </a:solidFill>
              </a:defRPr>
            </a:pPr>
            <a:r>
              <a:rPr lang="en-US" dirty="0">
                <a:solidFill>
                  <a:srgbClr val="FFCC00"/>
                </a:solidFill>
              </a:rPr>
              <a:t>Fall Term </a:t>
            </a:r>
            <a:r>
              <a:rPr lang="en-US" dirty="0" smtClean="0">
                <a:solidFill>
                  <a:srgbClr val="FFCC00"/>
                </a:solidFill>
              </a:rPr>
              <a:t>Response </a:t>
            </a:r>
            <a:r>
              <a:rPr lang="en-US" dirty="0">
                <a:solidFill>
                  <a:srgbClr val="FFCC00"/>
                </a:solidFill>
              </a:rPr>
              <a:t>Rates </a:t>
            </a:r>
            <a:r>
              <a:rPr lang="en-US" dirty="0" smtClean="0">
                <a:solidFill>
                  <a:srgbClr val="FFCC00"/>
                </a:solidFill>
              </a:rPr>
              <a:t>by </a:t>
            </a:r>
            <a:r>
              <a:rPr lang="en-US" dirty="0">
                <a:solidFill>
                  <a:srgbClr val="FFCC00"/>
                </a:solidFill>
              </a:rPr>
              <a:t>Submission Date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Last Day of Class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Fall 2007      No exam dates</c:v>
                </c:pt>
                <c:pt idx="1">
                  <c:v>Fall 2008 Exam dates included</c:v>
                </c:pt>
                <c:pt idx="2">
                  <c:v>Fall 2009 Exam dates included</c:v>
                </c:pt>
                <c:pt idx="3">
                  <c:v>Fall 2010 Available during entire exam period</c:v>
                </c:pt>
                <c:pt idx="4">
                  <c:v>Fall 2011 Available beyond exam period</c:v>
                </c:pt>
                <c:pt idx="5">
                  <c:v>Fall 2012 Available beyond exam period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0.62000000000000077</c:v>
                </c:pt>
                <c:pt idx="1">
                  <c:v>0.38000000000000045</c:v>
                </c:pt>
                <c:pt idx="2">
                  <c:v>0.33000000000000052</c:v>
                </c:pt>
                <c:pt idx="3">
                  <c:v>0.36000000000000032</c:v>
                </c:pt>
                <c:pt idx="4">
                  <c:v>0.31000000000000039</c:v>
                </c:pt>
                <c:pt idx="5">
                  <c:v>0.37000000000000038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Including Exams (+)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Fall 2007      No exam dates</c:v>
                </c:pt>
                <c:pt idx="1">
                  <c:v>Fall 2008 Exam dates included</c:v>
                </c:pt>
                <c:pt idx="2">
                  <c:v>Fall 2009 Exam dates included</c:v>
                </c:pt>
                <c:pt idx="3">
                  <c:v>Fall 2010 Available during entire exam period</c:v>
                </c:pt>
                <c:pt idx="4">
                  <c:v>Fall 2011 Available beyond exam period</c:v>
                </c:pt>
                <c:pt idx="5">
                  <c:v>Fall 2012 Available beyond exam period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6"/>
                <c:pt idx="0">
                  <c:v>0</c:v>
                </c:pt>
                <c:pt idx="1">
                  <c:v>0.54</c:v>
                </c:pt>
                <c:pt idx="2">
                  <c:v>0.51</c:v>
                </c:pt>
                <c:pt idx="3">
                  <c:v>0.49000000000000032</c:v>
                </c:pt>
                <c:pt idx="4">
                  <c:v>0.41000000000000031</c:v>
                </c:pt>
                <c:pt idx="5">
                  <c:v>0.54</c:v>
                </c:pt>
              </c:numCache>
            </c:numRef>
          </c:val>
        </c:ser>
        <c:dLbls>
          <c:showVal val="1"/>
        </c:dLbls>
        <c:overlap val="-25"/>
        <c:axId val="90372352"/>
        <c:axId val="90648576"/>
      </c:barChart>
      <c:catAx>
        <c:axId val="90372352"/>
        <c:scaling>
          <c:orientation val="minMax"/>
        </c:scaling>
        <c:axPos val="b"/>
        <c:majorTickMark val="none"/>
        <c:tickLblPos val="nextTo"/>
        <c:crossAx val="90648576"/>
        <c:crosses val="autoZero"/>
        <c:auto val="1"/>
        <c:lblAlgn val="ctr"/>
        <c:lblOffset val="100"/>
      </c:catAx>
      <c:valAx>
        <c:axId val="90648576"/>
        <c:scaling>
          <c:orientation val="minMax"/>
        </c:scaling>
        <c:delete val="1"/>
        <c:axPos val="l"/>
        <c:numFmt formatCode="0%" sourceLinked="1"/>
        <c:tickLblPos val="none"/>
        <c:crossAx val="90372352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graphs!$H$175</c:f>
              <c:strCache>
                <c:ptCount val="1"/>
                <c:pt idx="0">
                  <c:v>During Exams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 w="38100"/>
          </c:spPr>
          <c:trendline>
            <c:trendlineType val="linear"/>
          </c:trendline>
          <c:cat>
            <c:strRef>
              <c:f>graphs!$G$176:$G$187</c:f>
              <c:strCache>
                <c:ptCount val="12"/>
                <c:pt idx="0">
                  <c:v>F</c:v>
                </c:pt>
                <c:pt idx="1">
                  <c:v>D-</c:v>
                </c:pt>
                <c:pt idx="2">
                  <c:v>D+</c:v>
                </c:pt>
                <c:pt idx="3">
                  <c:v>C-</c:v>
                </c:pt>
                <c:pt idx="4">
                  <c:v>C </c:v>
                </c:pt>
                <c:pt idx="5">
                  <c:v>C+</c:v>
                </c:pt>
                <c:pt idx="6">
                  <c:v>C+</c:v>
                </c:pt>
                <c:pt idx="7">
                  <c:v>B-</c:v>
                </c:pt>
                <c:pt idx="8">
                  <c:v>B </c:v>
                </c:pt>
                <c:pt idx="9">
                  <c:v>B+</c:v>
                </c:pt>
                <c:pt idx="10">
                  <c:v>A-</c:v>
                </c:pt>
                <c:pt idx="11">
                  <c:v>A</c:v>
                </c:pt>
              </c:strCache>
            </c:strRef>
          </c:cat>
          <c:val>
            <c:numRef>
              <c:f>graphs!$H$176:$H$187</c:f>
              <c:numCache>
                <c:formatCode>0.00%</c:formatCode>
                <c:ptCount val="12"/>
                <c:pt idx="0">
                  <c:v>0.98</c:v>
                </c:pt>
                <c:pt idx="1">
                  <c:v>0.8</c:v>
                </c:pt>
                <c:pt idx="2">
                  <c:v>0.70000000000000051</c:v>
                </c:pt>
                <c:pt idx="3">
                  <c:v>0.60000000000000053</c:v>
                </c:pt>
                <c:pt idx="4">
                  <c:v>0.5</c:v>
                </c:pt>
                <c:pt idx="5">
                  <c:v>0.4</c:v>
                </c:pt>
                <c:pt idx="6">
                  <c:v>0.30000000000000027</c:v>
                </c:pt>
                <c:pt idx="7">
                  <c:v>0.2</c:v>
                </c:pt>
                <c:pt idx="8">
                  <c:v>0.1</c:v>
                </c:pt>
                <c:pt idx="9">
                  <c:v>0.1</c:v>
                </c:pt>
                <c:pt idx="10">
                  <c:v>0.1</c:v>
                </c:pt>
                <c:pt idx="11">
                  <c:v>0</c:v>
                </c:pt>
              </c:numCache>
            </c:numRef>
          </c:val>
        </c:ser>
        <c:axId val="36038144"/>
        <c:axId val="36039680"/>
      </c:barChart>
      <c:catAx>
        <c:axId val="3603814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300"/>
            </a:pPr>
            <a:endParaRPr lang="en-US"/>
          </a:p>
        </c:txPr>
        <c:crossAx val="36039680"/>
        <c:crosses val="autoZero"/>
        <c:auto val="1"/>
        <c:lblAlgn val="ctr"/>
        <c:lblOffset val="100"/>
      </c:catAx>
      <c:valAx>
        <c:axId val="36039680"/>
        <c:scaling>
          <c:orientation val="minMax"/>
          <c:max val="1"/>
        </c:scaling>
        <c:axPos val="l"/>
        <c:title>
          <c:tx>
            <c:rich>
              <a:bodyPr rot="-5400000" vert="horz"/>
              <a:lstStyle/>
              <a:p>
                <a:pPr>
                  <a:defRPr sz="1300"/>
                </a:pPr>
                <a:r>
                  <a:rPr lang="en-US" sz="1300" dirty="0" smtClean="0"/>
                  <a:t>Percent Received</a:t>
                </a:r>
                <a:endParaRPr lang="en-US" sz="1300" dirty="0"/>
              </a:p>
            </c:rich>
          </c:tx>
          <c:layout/>
        </c:title>
        <c:numFmt formatCode="0%" sourceLinked="0"/>
        <c:majorTickMark val="none"/>
        <c:tickLblPos val="nextTo"/>
        <c:txPr>
          <a:bodyPr/>
          <a:lstStyle/>
          <a:p>
            <a:pPr>
              <a:defRPr sz="1300"/>
            </a:pPr>
            <a:endParaRPr lang="en-US"/>
          </a:p>
        </c:txPr>
        <c:crossAx val="36038144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300"/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8"/>
  <c:chart>
    <c:autoTitleDeleted val="1"/>
    <c:plotArea>
      <c:layout/>
      <c:barChart>
        <c:barDir val="col"/>
        <c:grouping val="clustered"/>
        <c:ser>
          <c:idx val="1"/>
          <c:order val="0"/>
          <c:tx>
            <c:strRef>
              <c:f>graphs!$I$175</c:f>
              <c:strCache>
                <c:ptCount val="1"/>
                <c:pt idx="0">
                  <c:v>Before Exams</c:v>
                </c:pt>
              </c:strCache>
            </c:strRef>
          </c:tx>
          <c:spPr>
            <a:solidFill>
              <a:schemeClr val="accent6"/>
            </a:solidFill>
            <a:ln w="38100">
              <a:prstDash val="dash"/>
            </a:ln>
          </c:spPr>
          <c:trendline>
            <c:trendlineType val="linear"/>
          </c:trendline>
          <c:cat>
            <c:strRef>
              <c:f>graphs!$G$176:$G$187</c:f>
              <c:strCache>
                <c:ptCount val="12"/>
                <c:pt idx="0">
                  <c:v>F</c:v>
                </c:pt>
                <c:pt idx="1">
                  <c:v>D-</c:v>
                </c:pt>
                <c:pt idx="2">
                  <c:v>D+</c:v>
                </c:pt>
                <c:pt idx="3">
                  <c:v>C-</c:v>
                </c:pt>
                <c:pt idx="4">
                  <c:v>C </c:v>
                </c:pt>
                <c:pt idx="5">
                  <c:v>C+</c:v>
                </c:pt>
                <c:pt idx="6">
                  <c:v>C+</c:v>
                </c:pt>
                <c:pt idx="7">
                  <c:v>B-</c:v>
                </c:pt>
                <c:pt idx="8">
                  <c:v>B </c:v>
                </c:pt>
                <c:pt idx="9">
                  <c:v>B+</c:v>
                </c:pt>
                <c:pt idx="10">
                  <c:v>A-</c:v>
                </c:pt>
                <c:pt idx="11">
                  <c:v>A</c:v>
                </c:pt>
              </c:strCache>
            </c:strRef>
          </c:cat>
          <c:val>
            <c:numRef>
              <c:f>graphs!$I$176:$I$187</c:f>
              <c:numCache>
                <c:formatCode>0.00%</c:formatCode>
                <c:ptCount val="12"/>
                <c:pt idx="0">
                  <c:v>2.0000000000000032E-2</c:v>
                </c:pt>
                <c:pt idx="1">
                  <c:v>0.2</c:v>
                </c:pt>
                <c:pt idx="2">
                  <c:v>0.30000000000000032</c:v>
                </c:pt>
                <c:pt idx="3">
                  <c:v>0.4</c:v>
                </c:pt>
                <c:pt idx="4">
                  <c:v>0.60000000000000064</c:v>
                </c:pt>
                <c:pt idx="5">
                  <c:v>0.5</c:v>
                </c:pt>
                <c:pt idx="6">
                  <c:v>0.60000000000000064</c:v>
                </c:pt>
                <c:pt idx="7">
                  <c:v>0.70000000000000062</c:v>
                </c:pt>
                <c:pt idx="8">
                  <c:v>0.8</c:v>
                </c:pt>
                <c:pt idx="9">
                  <c:v>0.8</c:v>
                </c:pt>
                <c:pt idx="10">
                  <c:v>0.8</c:v>
                </c:pt>
                <c:pt idx="11">
                  <c:v>0.8</c:v>
                </c:pt>
              </c:numCache>
            </c:numRef>
          </c:val>
        </c:ser>
        <c:axId val="36601856"/>
        <c:axId val="36603392"/>
      </c:barChart>
      <c:catAx>
        <c:axId val="3660185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300"/>
            </a:pPr>
            <a:endParaRPr lang="en-US"/>
          </a:p>
        </c:txPr>
        <c:crossAx val="36603392"/>
        <c:crosses val="autoZero"/>
        <c:auto val="1"/>
        <c:lblAlgn val="ctr"/>
        <c:lblOffset val="100"/>
      </c:catAx>
      <c:valAx>
        <c:axId val="36603392"/>
        <c:scaling>
          <c:orientation val="minMax"/>
          <c:max val="1"/>
        </c:scaling>
        <c:axPos val="l"/>
        <c:title>
          <c:tx>
            <c:rich>
              <a:bodyPr rot="-5400000" vert="horz"/>
              <a:lstStyle/>
              <a:p>
                <a:pPr>
                  <a:defRPr sz="1300"/>
                </a:pPr>
                <a:r>
                  <a:rPr lang="en-US" sz="1300" dirty="0" smtClean="0"/>
                  <a:t>Percent Received</a:t>
                </a:r>
                <a:endParaRPr lang="en-US" sz="1300" dirty="0"/>
              </a:p>
            </c:rich>
          </c:tx>
          <c:layout/>
        </c:title>
        <c:numFmt formatCode="0%" sourceLinked="0"/>
        <c:majorTickMark val="none"/>
        <c:tickLblPos val="nextTo"/>
        <c:txPr>
          <a:bodyPr/>
          <a:lstStyle/>
          <a:p>
            <a:pPr>
              <a:defRPr sz="1300"/>
            </a:pPr>
            <a:endParaRPr lang="en-US"/>
          </a:p>
        </c:txPr>
        <c:crossAx val="36601856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300"/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8"/>
  <c:chart>
    <c:autoTitleDeleted val="1"/>
    <c:plotArea>
      <c:layout/>
      <c:lineChart>
        <c:grouping val="standard"/>
        <c:ser>
          <c:idx val="0"/>
          <c:order val="0"/>
          <c:tx>
            <c:strRef>
              <c:f>'Q1'!$J$4</c:f>
              <c:strCache>
                <c:ptCount val="1"/>
                <c:pt idx="0">
                  <c:v>Overall</c:v>
                </c:pt>
              </c:strCache>
            </c:strRef>
          </c:tx>
          <c:spPr>
            <a:ln w="38100"/>
          </c:spPr>
          <c:cat>
            <c:strRef>
              <c:f>'Q1'!$I$5:$I$9</c:f>
              <c:strCache>
                <c:ptCount val="5"/>
                <c:pt idx="0">
                  <c:v>Very Poor</c:v>
                </c:pt>
                <c:pt idx="1">
                  <c:v>Poor</c:v>
                </c:pt>
                <c:pt idx="2">
                  <c:v>Fair</c:v>
                </c:pt>
                <c:pt idx="3">
                  <c:v>Good</c:v>
                </c:pt>
                <c:pt idx="4">
                  <c:v>Excellent</c:v>
                </c:pt>
              </c:strCache>
            </c:strRef>
          </c:cat>
          <c:val>
            <c:numRef>
              <c:f>'Q1'!$J$5:$J$9</c:f>
              <c:numCache>
                <c:formatCode>0%</c:formatCode>
                <c:ptCount val="5"/>
                <c:pt idx="0">
                  <c:v>2.6793920113114243E-2</c:v>
                </c:pt>
                <c:pt idx="1">
                  <c:v>4.2983386355602733E-2</c:v>
                </c:pt>
                <c:pt idx="2">
                  <c:v>0.13594909862142177</c:v>
                </c:pt>
                <c:pt idx="3">
                  <c:v>0.35482502651113429</c:v>
                </c:pt>
                <c:pt idx="4">
                  <c:v>0.43944856839872842</c:v>
                </c:pt>
              </c:numCache>
            </c:numRef>
          </c:val>
        </c:ser>
        <c:marker val="1"/>
        <c:axId val="36616448"/>
        <c:axId val="38141952"/>
      </c:lineChart>
      <c:catAx>
        <c:axId val="3661644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300"/>
            </a:pPr>
            <a:endParaRPr lang="en-US"/>
          </a:p>
        </c:txPr>
        <c:crossAx val="38141952"/>
        <c:crosses val="autoZero"/>
        <c:auto val="1"/>
        <c:lblAlgn val="ctr"/>
        <c:lblOffset val="100"/>
      </c:catAx>
      <c:valAx>
        <c:axId val="3814195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300"/>
                </a:pPr>
                <a:r>
                  <a:rPr lang="en-US" sz="1300" dirty="0"/>
                  <a:t>Percent </a:t>
                </a:r>
                <a:r>
                  <a:rPr lang="en-US" sz="1300" dirty="0" smtClean="0"/>
                  <a:t>Rating</a:t>
                </a:r>
                <a:endParaRPr lang="en-US" sz="1300" dirty="0"/>
              </a:p>
            </c:rich>
          </c:tx>
          <c:layout/>
        </c:title>
        <c:numFmt formatCode="0%" sourceLinked="1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300"/>
            </a:pPr>
            <a:endParaRPr lang="en-US"/>
          </a:p>
        </c:txPr>
        <c:crossAx val="36616448"/>
        <c:crosses val="autoZero"/>
        <c:crossBetween val="between"/>
      </c:valAx>
      <c:spPr>
        <a:noFill/>
        <a:ln>
          <a:solidFill>
            <a:schemeClr val="tx1"/>
          </a:solidFill>
        </a:ln>
      </c:spPr>
    </c:plotArea>
    <c:legend>
      <c:legendPos val="b"/>
      <c:layout/>
      <c:txPr>
        <a:bodyPr/>
        <a:lstStyle/>
        <a:p>
          <a:pPr>
            <a:defRPr sz="1300"/>
          </a:pPr>
          <a:endParaRPr lang="en-US"/>
        </a:p>
      </c:txPr>
    </c:legend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1CDF29-EEC3-4183-A0FC-1531CE665AC3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C5E072-F10A-4859-800A-BA75F05275F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2CE4CB3-8515-4F71-92AD-0B6D789743B4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B2F9D6E-AB48-4A42-970C-44F2C5802A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2F9D6E-AB48-4A42-970C-44F2C5802A78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8E13C-DA9E-48EB-BF2F-0D3A2270FF96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62C1-FBE8-44BD-AD8B-6BE2D43BDF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8E13C-DA9E-48EB-BF2F-0D3A2270FF96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62C1-FBE8-44BD-AD8B-6BE2D43BDF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8E13C-DA9E-48EB-BF2F-0D3A2270FF96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62C1-FBE8-44BD-AD8B-6BE2D43BDF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32CD1-F14C-4880-8519-13DF05590824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43FD8-F421-499C-A24F-E363FB3A0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32CD1-F14C-4880-8519-13DF05590824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43FD8-F421-499C-A24F-E363FB3A0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32CD1-F14C-4880-8519-13DF05590824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43FD8-F421-499C-A24F-E363FB3A0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32CD1-F14C-4880-8519-13DF05590824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43FD8-F421-499C-A24F-E363FB3A0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32CD1-F14C-4880-8519-13DF05590824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43FD8-F421-499C-A24F-E363FB3A0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32CD1-F14C-4880-8519-13DF05590824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43FD8-F421-499C-A24F-E363FB3A0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32CD1-F14C-4880-8519-13DF05590824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43FD8-F421-499C-A24F-E363FB3A0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32CD1-F14C-4880-8519-13DF05590824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43FD8-F421-499C-A24F-E363FB3A0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8E13C-DA9E-48EB-BF2F-0D3A2270FF96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62C1-FBE8-44BD-AD8B-6BE2D43BDF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32CD1-F14C-4880-8519-13DF05590824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43FD8-F421-499C-A24F-E363FB3A0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32CD1-F14C-4880-8519-13DF05590824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43FD8-F421-499C-A24F-E363FB3A0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32CD1-F14C-4880-8519-13DF05590824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43FD8-F421-499C-A24F-E363FB3A0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32CD1-F14C-4880-8519-13DF05590824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43FD8-F421-499C-A24F-E363FB3A0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8E13C-DA9E-48EB-BF2F-0D3A2270FF96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62C1-FBE8-44BD-AD8B-6BE2D43BDF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8E13C-DA9E-48EB-BF2F-0D3A2270FF96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62C1-FBE8-44BD-AD8B-6BE2D43BDF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8E13C-DA9E-48EB-BF2F-0D3A2270FF96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62C1-FBE8-44BD-AD8B-6BE2D43BDF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8E13C-DA9E-48EB-BF2F-0D3A2270FF96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62C1-FBE8-44BD-AD8B-6BE2D43BDF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8E13C-DA9E-48EB-BF2F-0D3A2270FF96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62C1-FBE8-44BD-AD8B-6BE2D43BDF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8E13C-DA9E-48EB-BF2F-0D3A2270FF96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62C1-FBE8-44BD-AD8B-6BE2D43BDF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8E13C-DA9E-48EB-BF2F-0D3A2270FF96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62C1-FBE8-44BD-AD8B-6BE2D43BDF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8E13C-DA9E-48EB-BF2F-0D3A2270FF96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C62C1-FBE8-44BD-AD8B-6BE2D43BDF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bg2">
                <a:lumMod val="60000"/>
                <a:lumOff val="40000"/>
              </a:schemeClr>
            </a:gs>
            <a:gs pos="100000">
              <a:schemeClr val="bg2">
                <a:shade val="20000"/>
                <a:satMod val="255000"/>
                <a:alpha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32CD1-F14C-4880-8519-13DF05590824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43FD8-F421-499C-A24F-E363FB3A0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>
            <a:normAutofit/>
          </a:bodyPr>
          <a:lstStyle/>
          <a:p>
            <a:r>
              <a:rPr lang="en-US" sz="4800" b="1" smtClean="0"/>
              <a:t>Online Course Evaluations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14600"/>
            <a:ext cx="6400800" cy="685800"/>
          </a:xfrm>
        </p:spPr>
        <p:txBody>
          <a:bodyPr/>
          <a:lstStyle/>
          <a:p>
            <a:r>
              <a:rPr lang="en-US" sz="3600" dirty="0" smtClean="0"/>
              <a:t>Is there a perfect time?</a:t>
            </a:r>
          </a:p>
          <a:p>
            <a:endParaRPr lang="en-US" dirty="0"/>
          </a:p>
        </p:txBody>
      </p:sp>
      <p:pic>
        <p:nvPicPr>
          <p:cNvPr id="4" name="Picture 3" descr="MU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76300" y="3962400"/>
            <a:ext cx="1638300" cy="1981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43200" y="3886200"/>
            <a:ext cx="5638800" cy="2071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b="1" u="sng" dirty="0" smtClean="0">
                <a:solidFill>
                  <a:srgbClr val="FFCC00"/>
                </a:solidFill>
              </a:rPr>
              <a:t>Presenters</a:t>
            </a:r>
            <a:r>
              <a:rPr lang="en-US" sz="2200" b="1" dirty="0" smtClean="0">
                <a:solidFill>
                  <a:srgbClr val="FFCC00"/>
                </a:solidFill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2200" b="1" dirty="0" smtClean="0">
                <a:solidFill>
                  <a:srgbClr val="FFCC00"/>
                </a:solidFill>
              </a:rPr>
              <a:t>Cassandra Jones, Ph.D., Director of Assessment</a:t>
            </a:r>
          </a:p>
          <a:p>
            <a:pPr>
              <a:lnSpc>
                <a:spcPct val="150000"/>
              </a:lnSpc>
            </a:pPr>
            <a:r>
              <a:rPr lang="en-US" sz="2200" b="1" dirty="0" smtClean="0">
                <a:solidFill>
                  <a:srgbClr val="FFCC00"/>
                </a:solidFill>
              </a:rPr>
              <a:t>Michael Anuszkiewicz, Research Associate</a:t>
            </a:r>
          </a:p>
          <a:p>
            <a:pPr>
              <a:lnSpc>
                <a:spcPct val="150000"/>
              </a:lnSpc>
            </a:pPr>
            <a:r>
              <a:rPr lang="en-US" sz="2200" b="1" dirty="0" smtClean="0">
                <a:solidFill>
                  <a:srgbClr val="FFCC00"/>
                </a:solidFill>
              </a:rPr>
              <a:t>Office of Institutional Effectiveness</a:t>
            </a:r>
            <a:endParaRPr lang="en-US" sz="2200" b="1" dirty="0">
              <a:solidFill>
                <a:srgbClr val="FFCC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 #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CC00"/>
                </a:solidFill>
              </a:rPr>
              <a:t>Timing of Evaluations: To offer or not to offer during exams?</a:t>
            </a:r>
            <a:endParaRPr lang="en-US" dirty="0">
              <a:solidFill>
                <a:srgbClr val="FFCC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Timing of Responses Received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21080" y="2438400"/>
          <a:ext cx="7132320" cy="1981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377440"/>
                <a:gridCol w="2377440"/>
                <a:gridCol w="23774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Term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% Before Exams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% During Exams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Fall 2010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76%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24%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Fall 2011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88%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12%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Fall 2012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72%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28%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 smtClean="0"/>
                        <a:t>3-Year Average</a:t>
                      </a:r>
                      <a:endParaRPr lang="en-US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 smtClean="0"/>
                        <a:t>79%</a:t>
                      </a:r>
                      <a:endParaRPr lang="en-US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 smtClean="0"/>
                        <a:t>21%</a:t>
                      </a:r>
                      <a:endParaRPr lang="en-US" sz="2000" b="1" i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0" y="1676400"/>
            <a:ext cx="3048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FFCC00"/>
                </a:solidFill>
              </a:rPr>
              <a:t>Undergraduate Students</a:t>
            </a:r>
            <a:endParaRPr lang="en-US" sz="2200" b="1" dirty="0">
              <a:solidFill>
                <a:srgbClr val="FFCC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Feared Distribution of Course Evaluation Completion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76400"/>
          <a:ext cx="82296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Feared Distribution of Course Evaluation Completion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76400"/>
          <a:ext cx="82296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would you rate this course as a learning experience?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760412" y="1535113"/>
            <a:ext cx="4040188" cy="639762"/>
          </a:xfrm>
        </p:spPr>
        <p:txBody>
          <a:bodyPr/>
          <a:lstStyle/>
          <a:p>
            <a:r>
              <a:rPr lang="en-US" dirty="0" smtClean="0">
                <a:solidFill>
                  <a:srgbClr val="FFCC00"/>
                </a:solidFill>
              </a:rPr>
              <a:t>Submission Before Exams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949825" y="1535113"/>
            <a:ext cx="4041775" cy="639762"/>
          </a:xfrm>
        </p:spPr>
        <p:txBody>
          <a:bodyPr/>
          <a:lstStyle/>
          <a:p>
            <a:r>
              <a:rPr lang="en-US" dirty="0" smtClean="0">
                <a:solidFill>
                  <a:srgbClr val="FFCC00"/>
                </a:solidFill>
              </a:rPr>
              <a:t>Submission During Exams</a:t>
            </a:r>
            <a:endParaRPr lang="en-US" dirty="0">
              <a:solidFill>
                <a:srgbClr val="FFCC00"/>
              </a:solidFill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</p:nvPr>
        </p:nvGraphicFramePr>
        <p:xfrm>
          <a:off x="457200" y="2174874"/>
          <a:ext cx="4040188" cy="4378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ontent Placeholder 10"/>
          <p:cNvGraphicFramePr>
            <a:graphicFrameLocks noGrp="1"/>
          </p:cNvGraphicFramePr>
          <p:nvPr>
            <p:ph sz="quarter" idx="4"/>
          </p:nvPr>
        </p:nvGraphicFramePr>
        <p:xfrm>
          <a:off x="4645025" y="2174874"/>
          <a:ext cx="4041775" cy="4378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  <p:bldGraphic spid="11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would you rate this course as a learning experience?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828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would you rate the instructor’s teaching?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412" y="1535113"/>
            <a:ext cx="4040188" cy="639762"/>
          </a:xfrm>
        </p:spPr>
        <p:txBody>
          <a:bodyPr/>
          <a:lstStyle/>
          <a:p>
            <a:r>
              <a:rPr lang="en-US" dirty="0" smtClean="0">
                <a:solidFill>
                  <a:srgbClr val="FFCC00"/>
                </a:solidFill>
              </a:rPr>
              <a:t>Submission Before Exams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9825" y="1535113"/>
            <a:ext cx="4041775" cy="639762"/>
          </a:xfrm>
        </p:spPr>
        <p:txBody>
          <a:bodyPr/>
          <a:lstStyle/>
          <a:p>
            <a:r>
              <a:rPr lang="en-US" dirty="0" smtClean="0">
                <a:solidFill>
                  <a:srgbClr val="FFCC00"/>
                </a:solidFill>
              </a:rPr>
              <a:t>Submission During Exams</a:t>
            </a:r>
            <a:endParaRPr lang="en-US" dirty="0">
              <a:solidFill>
                <a:srgbClr val="FFCC00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457200" y="2174874"/>
          <a:ext cx="4040188" cy="4378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4378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Graphic spid="8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would you rate the instructor’s teaching?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828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Decided to Examine More Systematically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FFCC00"/>
                </a:solidFill>
              </a:rPr>
              <a:t>Can one predict who responds before or during exams?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FFCC00"/>
                </a:solidFill>
              </a:rPr>
              <a:t>Variables included: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Response:  Before or after exams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Course evaluation rating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Course grade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Course level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Semester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Gender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Course Enrollment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Term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FFCC00"/>
                </a:solidFill>
              </a:rPr>
              <a:t>Undergraduates Only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Evaluation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rgbClr val="FFCC00"/>
                </a:solidFill>
              </a:rPr>
              <a:t>The instructor was well prepared for each class</a:t>
            </a:r>
          </a:p>
          <a:p>
            <a:r>
              <a:rPr lang="en-US" dirty="0" smtClean="0">
                <a:solidFill>
                  <a:srgbClr val="FFCC00"/>
                </a:solidFill>
              </a:rPr>
              <a:t>The instructor explained course content</a:t>
            </a:r>
          </a:p>
          <a:p>
            <a:r>
              <a:rPr lang="en-US" dirty="0" smtClean="0">
                <a:solidFill>
                  <a:srgbClr val="FFCC00"/>
                </a:solidFill>
              </a:rPr>
              <a:t>The instructor was responsive to student questions</a:t>
            </a:r>
          </a:p>
          <a:p>
            <a:r>
              <a:rPr lang="en-US" dirty="0" smtClean="0">
                <a:solidFill>
                  <a:srgbClr val="FFCC00"/>
                </a:solidFill>
              </a:rPr>
              <a:t>The instructor used class time well</a:t>
            </a:r>
          </a:p>
          <a:p>
            <a:r>
              <a:rPr lang="en-US" dirty="0" smtClean="0">
                <a:solidFill>
                  <a:srgbClr val="FFCC00"/>
                </a:solidFill>
              </a:rPr>
              <a:t>The instructor encouraged me to take responsibility .. . .</a:t>
            </a:r>
            <a:endParaRPr lang="en-US" dirty="0">
              <a:solidFill>
                <a:srgbClr val="FFCC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U Main House Phot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0" y="1600200"/>
            <a:ext cx="2747949" cy="35814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838200" y="1356985"/>
            <a:ext cx="7543800" cy="487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700" dirty="0" smtClean="0">
                <a:solidFill>
                  <a:srgbClr val="FFCC00"/>
                </a:solidFill>
              </a:rPr>
              <a:t> Founded in 1950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700" dirty="0" smtClean="0">
                <a:solidFill>
                  <a:srgbClr val="FFCC00"/>
                </a:solidFill>
              </a:rPr>
              <a:t> Private, not-for-profit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700" dirty="0" smtClean="0">
                <a:solidFill>
                  <a:srgbClr val="FFCC00"/>
                </a:solidFill>
              </a:rPr>
              <a:t> Coeducational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700" dirty="0" smtClean="0">
                <a:solidFill>
                  <a:srgbClr val="FFCC00"/>
                </a:solidFill>
              </a:rPr>
              <a:t> Comprehensive university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700" dirty="0" smtClean="0">
                <a:solidFill>
                  <a:srgbClr val="FFCC00"/>
                </a:solidFill>
              </a:rPr>
              <a:t> Four Schools</a:t>
            </a:r>
          </a:p>
          <a:p>
            <a:pPr lvl="1">
              <a:buFont typeface="Arial" pitchFamily="34" charset="0"/>
              <a:buChar char="•"/>
            </a:pPr>
            <a:r>
              <a:rPr lang="en-US" sz="2700" dirty="0" smtClean="0"/>
              <a:t> Arts and Sciences</a:t>
            </a:r>
          </a:p>
          <a:p>
            <a:pPr lvl="1">
              <a:buFont typeface="Arial" pitchFamily="34" charset="0"/>
              <a:buChar char="•"/>
            </a:pPr>
            <a:r>
              <a:rPr lang="en-US" sz="2700" dirty="0" smtClean="0"/>
              <a:t> Business Administration</a:t>
            </a:r>
          </a:p>
          <a:p>
            <a:pPr lvl="1">
              <a:buFont typeface="Arial" pitchFamily="34" charset="0"/>
              <a:buChar char="•"/>
            </a:pPr>
            <a:r>
              <a:rPr lang="en-US" sz="2700" dirty="0" smtClean="0"/>
              <a:t> Education and Human Services</a:t>
            </a:r>
          </a:p>
          <a:p>
            <a:pPr lvl="1">
              <a:buFont typeface="Arial" pitchFamily="34" charset="0"/>
              <a:buChar char="•"/>
            </a:pPr>
            <a:r>
              <a:rPr lang="en-US" sz="2700" dirty="0" smtClean="0"/>
              <a:t> </a:t>
            </a:r>
            <a:r>
              <a:rPr lang="en-US" sz="2700" dirty="0" err="1" smtClean="0"/>
              <a:t>Malek</a:t>
            </a:r>
            <a:r>
              <a:rPr lang="en-US" sz="2700" dirty="0" smtClean="0"/>
              <a:t> School of Health Professions</a:t>
            </a:r>
            <a:endParaRPr lang="en-US" sz="27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Marymount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Findings:  </a:t>
            </a:r>
            <a:r>
              <a:rPr lang="en-US" dirty="0" err="1" smtClean="0"/>
              <a:t>Descriptives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rgbClr val="FFCC00"/>
                </a:solidFill>
              </a:rPr>
              <a:t>3 Fall Semesters</a:t>
            </a:r>
          </a:p>
          <a:p>
            <a:r>
              <a:rPr lang="en-US" dirty="0" smtClean="0">
                <a:solidFill>
                  <a:srgbClr val="FFCC00"/>
                </a:solidFill>
              </a:rPr>
              <a:t>2784 Course Sections</a:t>
            </a:r>
          </a:p>
          <a:p>
            <a:r>
              <a:rPr lang="en-US" dirty="0" smtClean="0">
                <a:solidFill>
                  <a:srgbClr val="FFCC00"/>
                </a:solidFill>
              </a:rPr>
              <a:t>14055 student records</a:t>
            </a:r>
          </a:p>
          <a:p>
            <a:r>
              <a:rPr lang="en-US" dirty="0" smtClean="0">
                <a:solidFill>
                  <a:srgbClr val="FFCC00"/>
                </a:solidFill>
              </a:rPr>
              <a:t>Composite of Five Questions </a:t>
            </a:r>
          </a:p>
          <a:p>
            <a:pPr lvl="1"/>
            <a:r>
              <a:rPr lang="en-US" dirty="0" err="1" smtClean="0"/>
              <a:t>Likert</a:t>
            </a:r>
            <a:r>
              <a:rPr lang="en-US" dirty="0" smtClean="0"/>
              <a:t> scale (Strongly Disagree to Strongly Agree)</a:t>
            </a:r>
          </a:p>
          <a:p>
            <a:pPr lvl="1"/>
            <a:r>
              <a:rPr lang="en-US" dirty="0" smtClean="0"/>
              <a:t>Average Course Rating:  21.61 out of 25.00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Findings:  Statistical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CC00"/>
                </a:solidFill>
              </a:rPr>
              <a:t>HGLM and Logistical Regression/ Same Results</a:t>
            </a:r>
          </a:p>
          <a:p>
            <a:pPr lvl="1"/>
            <a:r>
              <a:rPr lang="en-US" dirty="0" smtClean="0"/>
              <a:t>	Student Characteristics</a:t>
            </a:r>
          </a:p>
          <a:p>
            <a:pPr lvl="1"/>
            <a:r>
              <a:rPr lang="en-US" dirty="0" smtClean="0"/>
              <a:t>	Course Characteristics</a:t>
            </a:r>
          </a:p>
          <a:p>
            <a:pPr>
              <a:lnSpc>
                <a:spcPct val="150000"/>
              </a:lnSpc>
            </a:pPr>
            <a:endParaRPr lang="en-US" dirty="0" smtClean="0">
              <a:solidFill>
                <a:srgbClr val="FFCC00"/>
              </a:solidFill>
            </a:endParaRPr>
          </a:p>
          <a:p>
            <a:pPr lvl="1"/>
            <a:endParaRPr lang="en-US" dirty="0" smtClean="0">
              <a:solidFill>
                <a:srgbClr val="FFCC00"/>
              </a:solidFill>
            </a:endParaRPr>
          </a:p>
          <a:p>
            <a:pPr lvl="2"/>
            <a:endParaRPr lang="en-US" dirty="0">
              <a:solidFill>
                <a:srgbClr val="FFCC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CC00"/>
                </a:solidFill>
              </a:rPr>
              <a:t>Predictors indicating greater chance of completing before exams</a:t>
            </a:r>
          </a:p>
          <a:p>
            <a:pPr lvl="1"/>
            <a:r>
              <a:rPr lang="en-US" dirty="0" smtClean="0"/>
              <a:t>Course grade</a:t>
            </a:r>
          </a:p>
          <a:p>
            <a:pPr lvl="1"/>
            <a:r>
              <a:rPr lang="en-US" dirty="0" smtClean="0"/>
              <a:t>Male</a:t>
            </a:r>
          </a:p>
          <a:p>
            <a:pPr lvl="1"/>
            <a:r>
              <a:rPr lang="en-US" dirty="0" smtClean="0"/>
              <a:t>Course size</a:t>
            </a:r>
          </a:p>
          <a:p>
            <a:pPr lvl="1"/>
            <a:r>
              <a:rPr lang="en-US" dirty="0" smtClean="0"/>
              <a:t>Course Level (up to 400 level course)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CC00"/>
                </a:solidFill>
              </a:rPr>
              <a:t>Predictors indicating greater chance of completing during exams:</a:t>
            </a:r>
          </a:p>
          <a:p>
            <a:pPr lvl="1"/>
            <a:r>
              <a:rPr lang="en-US" dirty="0" smtClean="0"/>
              <a:t>Gender (Female)</a:t>
            </a:r>
          </a:p>
          <a:p>
            <a:pPr lvl="1"/>
            <a:r>
              <a:rPr lang="en-US" dirty="0" smtClean="0"/>
              <a:t>Higher level of course</a:t>
            </a:r>
          </a:p>
          <a:p>
            <a:r>
              <a:rPr lang="en-US" dirty="0" smtClean="0">
                <a:solidFill>
                  <a:srgbClr val="FFCC00"/>
                </a:solidFill>
              </a:rPr>
              <a:t>Important finding:  </a:t>
            </a:r>
            <a:r>
              <a:rPr lang="en-US" dirty="0" smtClean="0">
                <a:solidFill>
                  <a:srgbClr val="FF0000"/>
                </a:solidFill>
              </a:rPr>
              <a:t>Course evaluation rating:  Not significant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and 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 statistically significant differences in ratings based on when a student responds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solidFill>
                  <a:srgbClr val="FFCC00"/>
                </a:solidFill>
              </a:rPr>
              <a:t>Students who are male, and have higher grades respond before exams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solidFill>
                  <a:srgbClr val="FFCC00"/>
                </a:solidFill>
              </a:rPr>
              <a:t>Students are more likely to complete evaluations before exams in lower level classes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C00"/>
                </a:solidFill>
              </a:rPr>
              <a:t>Course evaluation ratings are not impacted by timing</a:t>
            </a:r>
          </a:p>
          <a:p>
            <a:r>
              <a:rPr lang="en-US" dirty="0" smtClean="0">
                <a:solidFill>
                  <a:srgbClr val="FFCC00"/>
                </a:solidFill>
              </a:rPr>
              <a:t>The longer students are in school, the more encouragement they need to complete the evaluations earlier</a:t>
            </a:r>
          </a:p>
          <a:p>
            <a:r>
              <a:rPr lang="en-US" dirty="0" smtClean="0">
                <a:solidFill>
                  <a:srgbClr val="FFCC00"/>
                </a:solidFill>
              </a:rPr>
              <a:t>Reason to change timing?</a:t>
            </a:r>
          </a:p>
          <a:p>
            <a:pPr>
              <a:buNone/>
            </a:pPr>
            <a:endParaRPr lang="en-US" dirty="0">
              <a:solidFill>
                <a:srgbClr val="FFCC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914400"/>
            <a:ext cx="2743200" cy="2667000"/>
          </a:xfrm>
        </p:spPr>
        <p:txBody>
          <a:bodyPr>
            <a:noAutofit/>
          </a:bodyPr>
          <a:lstStyle/>
          <a:p>
            <a:r>
              <a:rPr lang="en-US" sz="4400" dirty="0" smtClean="0"/>
              <a:t>Thank you for your time and interest!</a:t>
            </a:r>
            <a:endParaRPr lang="en-US" sz="4400" dirty="0"/>
          </a:p>
        </p:txBody>
      </p:sp>
      <p:pic>
        <p:nvPicPr>
          <p:cNvPr id="7" name="Content Placeholder 6" descr="MU Main House Phot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62400" y="914400"/>
            <a:ext cx="4114800" cy="2971800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3886200" y="4343400"/>
            <a:ext cx="4419600" cy="1447800"/>
          </a:xfrm>
        </p:spPr>
        <p:txBody>
          <a:bodyPr>
            <a:noAutofit/>
          </a:bodyPr>
          <a:lstStyle/>
          <a:p>
            <a:r>
              <a:rPr lang="en-US" sz="2200" b="1" dirty="0" smtClean="0">
                <a:solidFill>
                  <a:srgbClr val="FFCC00"/>
                </a:solidFill>
              </a:rPr>
              <a:t>Office of Institutional Effectiveness</a:t>
            </a:r>
          </a:p>
          <a:p>
            <a:r>
              <a:rPr lang="en-US" sz="2200" b="1" dirty="0" smtClean="0">
                <a:solidFill>
                  <a:srgbClr val="FFCC00"/>
                </a:solidFill>
              </a:rPr>
              <a:t>Marymount University</a:t>
            </a:r>
          </a:p>
          <a:p>
            <a:r>
              <a:rPr lang="en-US" sz="2200" b="1" dirty="0" smtClean="0">
                <a:solidFill>
                  <a:srgbClr val="FFCC00"/>
                </a:solidFill>
              </a:rPr>
              <a:t>2807 North Glebe Road</a:t>
            </a:r>
          </a:p>
          <a:p>
            <a:r>
              <a:rPr lang="en-US" sz="2200" b="1" dirty="0" smtClean="0">
                <a:solidFill>
                  <a:srgbClr val="FFCC00"/>
                </a:solidFill>
              </a:rPr>
              <a:t>Arlington, VA  22207</a:t>
            </a:r>
            <a:endParaRPr lang="en-US" sz="2200" b="1" dirty="0">
              <a:solidFill>
                <a:srgbClr val="FFCC00"/>
              </a:solidFill>
            </a:endParaRPr>
          </a:p>
        </p:txBody>
      </p:sp>
      <p:pic>
        <p:nvPicPr>
          <p:cNvPr id="8" name="Picture 7" descr="MU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28700" y="3962400"/>
            <a:ext cx="1638300" cy="1981200"/>
          </a:xfrm>
          <a:prstGeom prst="rect">
            <a:avLst/>
          </a:prstGeom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Body </a:t>
            </a:r>
            <a:r>
              <a:rPr lang="en-US" i="1" dirty="0" smtClean="0"/>
              <a:t>(n=3,702)</a:t>
            </a:r>
            <a:endParaRPr lang="en-US" i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304800" y="1447800"/>
          <a:ext cx="43434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39624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9" name="Content Placeholder 6"/>
          <p:cNvGraphicFramePr>
            <a:graphicFrameLocks/>
          </p:cNvGraphicFramePr>
          <p:nvPr/>
        </p:nvGraphicFramePr>
        <p:xfrm>
          <a:off x="152400" y="3962400"/>
          <a:ext cx="40386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ontent Placeholder 5"/>
          <p:cNvGraphicFramePr>
            <a:graphicFrameLocks/>
          </p:cNvGraphicFramePr>
          <p:nvPr/>
        </p:nvGraphicFramePr>
        <p:xfrm>
          <a:off x="3962400" y="3886200"/>
          <a:ext cx="49530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</p:nvPr>
        </p:nvGraphicFramePr>
        <p:xfrm>
          <a:off x="4191000" y="1447800"/>
          <a:ext cx="47244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Graphic spid="9" grpId="0">
        <p:bldAsOne/>
      </p:bldGraphic>
      <p:bldGraphic spid="11" grpId="0">
        <p:bldAsOne/>
      </p:bldGraphic>
      <p:bldGraphic spid="6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Evaluations at MU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229600" cy="53340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700" dirty="0" smtClean="0">
                <a:solidFill>
                  <a:srgbClr val="FFCC00"/>
                </a:solidFill>
              </a:rPr>
              <a:t>Done in-house since Fall 2002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700" dirty="0" smtClean="0">
                <a:solidFill>
                  <a:srgbClr val="FFCC00"/>
                </a:solidFill>
              </a:rPr>
              <a:t>Paper forms completed in class through Spring 2007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700" dirty="0" smtClean="0">
                <a:solidFill>
                  <a:srgbClr val="FFCC00"/>
                </a:solidFill>
              </a:rPr>
              <a:t>Online student evaluations since Summer 2007</a:t>
            </a:r>
          </a:p>
          <a:p>
            <a:pPr>
              <a:spcBef>
                <a:spcPts val="600"/>
              </a:spcBef>
            </a:pPr>
            <a:r>
              <a:rPr lang="en-US" sz="2700" dirty="0" smtClean="0">
                <a:solidFill>
                  <a:srgbClr val="FFCC00"/>
                </a:solidFill>
              </a:rPr>
              <a:t>Evaluations distributed at the end of each semester</a:t>
            </a:r>
          </a:p>
          <a:p>
            <a:pPr lvl="1">
              <a:spcBef>
                <a:spcPts val="600"/>
              </a:spcBef>
            </a:pPr>
            <a:r>
              <a:rPr lang="en-US" sz="2300" dirty="0" smtClean="0"/>
              <a:t>Three terms:  Fall, Spring, and Summer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sz="2300" dirty="0" smtClean="0"/>
              <a:t>Excluded:  Internships; projects; courses of fewer than 2</a:t>
            </a:r>
          </a:p>
          <a:p>
            <a:pPr>
              <a:spcBef>
                <a:spcPts val="600"/>
              </a:spcBef>
            </a:pPr>
            <a:r>
              <a:rPr lang="en-US" sz="2700" dirty="0" smtClean="0">
                <a:solidFill>
                  <a:srgbClr val="FFCC00"/>
                </a:solidFill>
              </a:rPr>
              <a:t>Timeline:  3 weeks (since Spring 2008)</a:t>
            </a:r>
          </a:p>
          <a:p>
            <a:pPr lvl="1">
              <a:spcBef>
                <a:spcPts val="600"/>
              </a:spcBef>
            </a:pPr>
            <a:r>
              <a:rPr lang="en-US" sz="2300" dirty="0" smtClean="0"/>
              <a:t>Last 2 weeks of class</a:t>
            </a:r>
          </a:p>
          <a:p>
            <a:pPr lvl="1">
              <a:spcBef>
                <a:spcPts val="600"/>
              </a:spcBef>
            </a:pPr>
            <a:r>
              <a:rPr lang="en-US" sz="2300" dirty="0" smtClean="0"/>
              <a:t>Exam week	</a:t>
            </a:r>
            <a:endParaRPr lang="en-US" sz="23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FFCC00"/>
                </a:solidFill>
              </a:rPr>
              <a:t>Response Rates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FFCC00"/>
                </a:solidFill>
              </a:rPr>
              <a:t>Quality – </a:t>
            </a:r>
            <a:r>
              <a:rPr lang="en-US" dirty="0" err="1" smtClean="0">
                <a:solidFill>
                  <a:srgbClr val="FFCC00"/>
                </a:solidFill>
              </a:rPr>
              <a:t>Nonresponse</a:t>
            </a:r>
            <a:r>
              <a:rPr lang="en-US" dirty="0" smtClean="0">
                <a:solidFill>
                  <a:srgbClr val="FFCC00"/>
                </a:solidFill>
              </a:rPr>
              <a:t> bias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FFCC00"/>
                </a:solidFill>
              </a:rPr>
              <a:t>New issue – Timing – To exam or not to exam</a:t>
            </a:r>
            <a:endParaRPr lang="en-US" dirty="0">
              <a:solidFill>
                <a:srgbClr val="FFCC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 1: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>
              <a:solidFill>
                <a:srgbClr val="FFCC00"/>
              </a:solidFill>
            </a:endParaRPr>
          </a:p>
          <a:p>
            <a:pPr algn="ctr">
              <a:buNone/>
            </a:pPr>
            <a:endParaRPr lang="en-US" dirty="0" smtClean="0">
              <a:solidFill>
                <a:srgbClr val="FFCC00"/>
              </a:solidFill>
            </a:endParaRPr>
          </a:p>
          <a:p>
            <a:pPr algn="ctr">
              <a:buNone/>
            </a:pPr>
            <a:r>
              <a:rPr lang="en-US" b="1" dirty="0" smtClean="0">
                <a:solidFill>
                  <a:srgbClr val="FFCC00"/>
                </a:solidFill>
              </a:rPr>
              <a:t>RESPONSE RATES</a:t>
            </a:r>
            <a:endParaRPr lang="en-US" b="1" dirty="0">
              <a:solidFill>
                <a:srgbClr val="FFCC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Closer Look at Response Rates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Closer Look at Response Rates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 2:  </a:t>
            </a:r>
            <a:r>
              <a:rPr lang="en-US" dirty="0" err="1" smtClean="0"/>
              <a:t>Nonresponse</a:t>
            </a:r>
            <a:r>
              <a:rPr lang="en-US" dirty="0" smtClean="0"/>
              <a:t> Bias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rgbClr val="FFCC00"/>
                </a:solidFill>
              </a:rPr>
              <a:t>Study Conducted in 2009</a:t>
            </a:r>
          </a:p>
          <a:p>
            <a:r>
              <a:rPr lang="en-US" dirty="0" smtClean="0">
                <a:solidFill>
                  <a:srgbClr val="FFCC00"/>
                </a:solidFill>
              </a:rPr>
              <a:t>Examined predictor of ratings and who participates:  No common predictor</a:t>
            </a:r>
            <a:endParaRPr lang="en-US" dirty="0">
              <a:solidFill>
                <a:srgbClr val="FFCC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1363</TotalTime>
  <Words>611</Words>
  <Application>Microsoft Office PowerPoint</Application>
  <PresentationFormat>On-screen Show (4:3)</PresentationFormat>
  <Paragraphs>139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Office Theme</vt:lpstr>
      <vt:lpstr>Custom Design</vt:lpstr>
      <vt:lpstr>Online Course Evaluations</vt:lpstr>
      <vt:lpstr>About Marymount</vt:lpstr>
      <vt:lpstr>Student Body (n=3,702)</vt:lpstr>
      <vt:lpstr>Course Evaluations at MU</vt:lpstr>
      <vt:lpstr>Issues</vt:lpstr>
      <vt:lpstr>ISSUE 1:</vt:lpstr>
      <vt:lpstr>A Closer Look at Response Rates</vt:lpstr>
      <vt:lpstr>A Closer Look at Response Rates</vt:lpstr>
      <vt:lpstr>Issue 2:  Nonresponse Bias</vt:lpstr>
      <vt:lpstr>Issue # 3</vt:lpstr>
      <vt:lpstr>Timing of Responses Received</vt:lpstr>
      <vt:lpstr>Feared Distribution of Course Evaluation Completion</vt:lpstr>
      <vt:lpstr>Feared Distribution of Course Evaluation Completion</vt:lpstr>
      <vt:lpstr>How would you rate this course as a learning experience?</vt:lpstr>
      <vt:lpstr>How would you rate this course as a learning experience?</vt:lpstr>
      <vt:lpstr>How would you rate the instructor’s teaching?</vt:lpstr>
      <vt:lpstr>How would you rate the instructor’s teaching?</vt:lpstr>
      <vt:lpstr>Decided to Examine More Systematically</vt:lpstr>
      <vt:lpstr>Course Evaluation Questions</vt:lpstr>
      <vt:lpstr>Findings:  Descriptives</vt:lpstr>
      <vt:lpstr>Findings:  Statistical</vt:lpstr>
      <vt:lpstr>Findings</vt:lpstr>
      <vt:lpstr>Findings</vt:lpstr>
      <vt:lpstr>Conclusions and Implications</vt:lpstr>
      <vt:lpstr>Implications</vt:lpstr>
      <vt:lpstr>Thank you for your time and interest!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 Anuszkiewicz</dc:creator>
  <cp:lastModifiedBy>cjones</cp:lastModifiedBy>
  <cp:revision>117</cp:revision>
  <dcterms:created xsi:type="dcterms:W3CDTF">2013-05-09T15:08:02Z</dcterms:created>
  <dcterms:modified xsi:type="dcterms:W3CDTF">2013-12-12T15:40:30Z</dcterms:modified>
</cp:coreProperties>
</file>